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5" r:id="rId3"/>
    <p:sldId id="257" r:id="rId4"/>
    <p:sldId id="266" r:id="rId5"/>
    <p:sldId id="258" r:id="rId6"/>
    <p:sldId id="259" r:id="rId7"/>
    <p:sldId id="261" r:id="rId8"/>
    <p:sldId id="275" r:id="rId9"/>
    <p:sldId id="262" r:id="rId10"/>
    <p:sldId id="274" r:id="rId11"/>
    <p:sldId id="279" r:id="rId12"/>
    <p:sldId id="278" r:id="rId13"/>
    <p:sldId id="269" r:id="rId14"/>
    <p:sldId id="276" r:id="rId15"/>
    <p:sldId id="277" r:id="rId16"/>
    <p:sldId id="280" r:id="rId17"/>
    <p:sldId id="281" r:id="rId18"/>
    <p:sldId id="286" r:id="rId19"/>
    <p:sldId id="283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232E8-4395-41C8-AEBC-2961BEB4A516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8899E-2509-4648-B6DB-18A42FC55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4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8899E-2509-4648-B6DB-18A42FC5568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23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BE9B-7687-4335-BC56-0F0C85ED7EC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F52F-62FA-4634-B9F4-E3EF8898B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BE9B-7687-4335-BC56-0F0C85ED7EC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F52F-62FA-4634-B9F4-E3EF8898B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BE9B-7687-4335-BC56-0F0C85ED7EC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F52F-62FA-4634-B9F4-E3EF8898B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BE9B-7687-4335-BC56-0F0C85ED7EC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F52F-62FA-4634-B9F4-E3EF8898B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BE9B-7687-4335-BC56-0F0C85ED7EC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F52F-62FA-4634-B9F4-E3EF8898B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BE9B-7687-4335-BC56-0F0C85ED7EC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F52F-62FA-4634-B9F4-E3EF8898B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BE9B-7687-4335-BC56-0F0C85ED7EC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F52F-62FA-4634-B9F4-E3EF8898B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BE9B-7687-4335-BC56-0F0C85ED7EC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F52F-62FA-4634-B9F4-E3EF8898B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BE9B-7687-4335-BC56-0F0C85ED7EC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F52F-62FA-4634-B9F4-E3EF8898B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BE9B-7687-4335-BC56-0F0C85ED7EC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F52F-62FA-4634-B9F4-E3EF8898B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BE9B-7687-4335-BC56-0F0C85ED7EC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F52F-62FA-4634-B9F4-E3EF8898B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3BE9B-7687-4335-BC56-0F0C85ED7EC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3F52F-62FA-4634-B9F4-E3EF8898B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857232"/>
            <a:ext cx="5186378" cy="426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14356"/>
            <a:ext cx="4929190" cy="3357586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/>
              <a:t>Структура и функции биологических мембран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14884"/>
            <a:ext cx="4071966" cy="1000132"/>
          </a:xfrm>
        </p:spPr>
        <p:txBody>
          <a:bodyPr>
            <a:normAutofit fontScale="92500"/>
          </a:bodyPr>
          <a:lstStyle/>
          <a:p>
            <a:pPr algn="l"/>
            <a:r>
              <a:rPr lang="ru-RU" sz="2400" dirty="0" smtClean="0"/>
              <a:t>Е.Д. </a:t>
            </a:r>
            <a:r>
              <a:rPr lang="ru-RU" sz="2400" dirty="0" err="1" smtClean="0"/>
              <a:t>Бедошвили</a:t>
            </a:r>
            <a:endParaRPr lang="ru-RU" sz="2400" dirty="0" smtClean="0"/>
          </a:p>
          <a:p>
            <a:pPr algn="l"/>
            <a:r>
              <a:rPr lang="ru-RU" sz="2400" dirty="0" smtClean="0"/>
              <a:t>Отдел ультраструктуры клетки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Холестерол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6485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88032"/>
            <a:ext cx="8229600" cy="401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1345156"/>
            <a:ext cx="1528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Латеральная </a:t>
            </a:r>
          </a:p>
          <a:p>
            <a:r>
              <a:rPr lang="ru-RU" b="1" dirty="0" smtClean="0"/>
              <a:t>диффузия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4643446"/>
            <a:ext cx="1853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Колебания </a:t>
            </a:r>
          </a:p>
          <a:p>
            <a:pPr algn="ctr"/>
            <a:r>
              <a:rPr lang="ru-RU" b="1" dirty="0" err="1" smtClean="0"/>
              <a:t>ацильных</a:t>
            </a:r>
            <a:r>
              <a:rPr lang="ru-RU" b="1" dirty="0" smtClean="0"/>
              <a:t> цепей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29058" y="5274246"/>
            <a:ext cx="121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Вращение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00892" y="4845618"/>
            <a:ext cx="13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Флип-флоп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214290"/>
            <a:ext cx="7912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Подвижность </a:t>
            </a:r>
            <a:r>
              <a:rPr lang="ru-RU" sz="3600" b="1" dirty="0" err="1" smtClean="0"/>
              <a:t>фосфолипидов</a:t>
            </a:r>
            <a:r>
              <a:rPr lang="ru-RU" sz="3600" b="1" dirty="0" smtClean="0"/>
              <a:t> в </a:t>
            </a:r>
            <a:r>
              <a:rPr lang="ru-RU" sz="3600" b="1" dirty="0" err="1" smtClean="0"/>
              <a:t>бислое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215074" y="1428736"/>
            <a:ext cx="1802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Подпрыгивание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Факторы влияющие на подвижность мембран: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Количество двойных связей и длина </a:t>
            </a:r>
            <a:r>
              <a:rPr lang="ru-RU" dirty="0" err="1" smtClean="0"/>
              <a:t>ацильных</a:t>
            </a:r>
            <a:r>
              <a:rPr lang="ru-RU" dirty="0" smtClean="0"/>
              <a:t> остатков</a:t>
            </a:r>
          </a:p>
          <a:p>
            <a:r>
              <a:rPr lang="ru-RU" dirty="0" smtClean="0"/>
              <a:t>Количество </a:t>
            </a:r>
            <a:r>
              <a:rPr lang="ru-RU" dirty="0" err="1" smtClean="0"/>
              <a:t>холестерола</a:t>
            </a:r>
            <a:endParaRPr lang="ru-RU" dirty="0" smtClean="0"/>
          </a:p>
          <a:p>
            <a:r>
              <a:rPr lang="ru-RU" dirty="0" smtClean="0"/>
              <a:t>Подвижность </a:t>
            </a:r>
            <a:r>
              <a:rPr lang="ru-RU" dirty="0" err="1" smtClean="0"/>
              <a:t>фосфолипидов</a:t>
            </a:r>
            <a:endParaRPr lang="ru-RU" dirty="0" smtClean="0"/>
          </a:p>
          <a:p>
            <a:r>
              <a:rPr lang="ru-RU" dirty="0" smtClean="0"/>
              <a:t>Температура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Холестерол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сфинголипиды</a:t>
            </a:r>
            <a:r>
              <a:rPr lang="ru-RU" sz="2000" b="1" dirty="0" smtClean="0"/>
              <a:t> вместе со специфическими белками образуют мембранные </a:t>
            </a:r>
            <a:r>
              <a:rPr lang="ru-RU" sz="2000" b="1" dirty="0" err="1" smtClean="0"/>
              <a:t>микродомены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рафты</a:t>
            </a:r>
          </a:p>
          <a:p>
            <a:endParaRPr lang="ru-RU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429652" cy="475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60722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/>
              <a:t>GM1</a:t>
            </a:r>
            <a:r>
              <a:rPr lang="ru-RU" b="1" dirty="0" smtClean="0"/>
              <a:t> – </a:t>
            </a:r>
            <a:r>
              <a:rPr lang="ru-RU" b="1" dirty="0" err="1" smtClean="0"/>
              <a:t>гликосфинголипид</a:t>
            </a:r>
            <a:r>
              <a:rPr lang="en-US" b="1" dirty="0" smtClean="0"/>
              <a:t> </a:t>
            </a:r>
            <a:endParaRPr lang="ru-RU" b="1" dirty="0" smtClean="0"/>
          </a:p>
          <a:p>
            <a:r>
              <a:rPr lang="en-US" b="1" dirty="0" err="1" smtClean="0"/>
              <a:t>PLAP</a:t>
            </a:r>
            <a:r>
              <a:rPr lang="ru-RU" b="1" dirty="0" smtClean="0"/>
              <a:t> – </a:t>
            </a:r>
            <a:r>
              <a:rPr lang="en-US" b="1" dirty="0" smtClean="0"/>
              <a:t>placental alkaline </a:t>
            </a:r>
            <a:r>
              <a:rPr lang="en-US" b="1" dirty="0" err="1" smtClean="0"/>
              <a:t>phosphatase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Углеводы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802"/>
            <a:ext cx="6822054" cy="417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06" y="2773916"/>
            <a:ext cx="142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Гликокаликс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7183" y="4500570"/>
            <a:ext cx="1265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Липидный</a:t>
            </a:r>
          </a:p>
          <a:p>
            <a:pPr algn="r"/>
            <a:r>
              <a:rPr lang="ru-RU" b="1" dirty="0" err="1" smtClean="0"/>
              <a:t>бислой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00364" y="5715016"/>
            <a:ext cx="2075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/>
              <a:t>Цитозоль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29388" y="1639661"/>
            <a:ext cx="2150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Трансмембранный </a:t>
            </a:r>
          </a:p>
          <a:p>
            <a:pPr algn="ctr"/>
            <a:r>
              <a:rPr lang="ru-RU" b="1" dirty="0" err="1" smtClean="0"/>
              <a:t>протеогликан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55020" y="1711099"/>
            <a:ext cx="2059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Абсорбированный</a:t>
            </a:r>
          </a:p>
          <a:p>
            <a:pPr algn="ctr"/>
            <a:r>
              <a:rPr lang="ru-RU" b="1" dirty="0" smtClean="0"/>
              <a:t>гликопротеин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43042" y="1925413"/>
            <a:ext cx="2150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Трансмембранный </a:t>
            </a:r>
          </a:p>
          <a:p>
            <a:pPr algn="ctr"/>
            <a:r>
              <a:rPr lang="ru-RU" b="1" dirty="0" smtClean="0"/>
              <a:t>гликопротеин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43372" y="3631172"/>
            <a:ext cx="11265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Гликолипид</a:t>
            </a:r>
            <a:endParaRPr lang="ru-RU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</a:t>
            </a:r>
            <a:r>
              <a:rPr lang="ru-RU" dirty="0" err="1" smtClean="0"/>
              <a:t>гликокаликса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124744"/>
            <a:ext cx="3286148" cy="2043114"/>
          </a:xfrm>
        </p:spPr>
        <p:txBody>
          <a:bodyPr/>
          <a:lstStyle/>
          <a:p>
            <a:r>
              <a:rPr lang="ru-RU" dirty="0" smtClean="0"/>
              <a:t>Прикрепление</a:t>
            </a:r>
          </a:p>
          <a:p>
            <a:r>
              <a:rPr lang="ru-RU" dirty="0" smtClean="0"/>
              <a:t>Защита</a:t>
            </a:r>
          </a:p>
          <a:p>
            <a:r>
              <a:rPr lang="ru-RU" dirty="0" smtClean="0"/>
              <a:t>Рецепция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212976"/>
            <a:ext cx="6346484" cy="322361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32" y="214290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Мембранные белки</a:t>
            </a:r>
            <a:endParaRPr lang="ru-RU" sz="40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057275"/>
            <a:ext cx="79533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72000" y="928670"/>
            <a:ext cx="3857652" cy="5715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928670"/>
            <a:ext cx="3500462" cy="5715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540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Типы мембранных белков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7185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Интегральные – </a:t>
            </a:r>
            <a:r>
              <a:rPr lang="ru-RU" u="sng" dirty="0" smtClean="0"/>
              <a:t>трансмембранные</a:t>
            </a:r>
            <a:r>
              <a:rPr lang="ru-RU" dirty="0" smtClean="0"/>
              <a:t> и </a:t>
            </a:r>
            <a:r>
              <a:rPr lang="ru-RU" u="sng" dirty="0" err="1" smtClean="0"/>
              <a:t>мембрано-связанные</a:t>
            </a:r>
            <a:r>
              <a:rPr lang="ru-RU" u="sng" dirty="0" smtClean="0"/>
              <a:t> </a:t>
            </a:r>
          </a:p>
          <a:p>
            <a:r>
              <a:rPr lang="ru-RU" dirty="0" smtClean="0"/>
              <a:t>Периферические  - прикрепленные к другим интегральным белкам или связанные с заряженными районами мембраны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928670"/>
            <a:ext cx="2571768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структуре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143504" y="928670"/>
            <a:ext cx="2571768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функции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714876" y="1643050"/>
            <a:ext cx="36015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Транспортеры (переносчики и каналы)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/>
              <a:t>Структурные белки (</a:t>
            </a:r>
            <a:r>
              <a:rPr lang="ru-RU" sz="3200" dirty="0" smtClean="0"/>
              <a:t>клеточн</a:t>
            </a:r>
            <a:r>
              <a:rPr lang="ru-RU" sz="3200" dirty="0"/>
              <a:t>ы</a:t>
            </a:r>
            <a:r>
              <a:rPr lang="ru-RU" sz="3200" dirty="0" smtClean="0"/>
              <a:t>е </a:t>
            </a:r>
            <a:r>
              <a:rPr lang="ru-RU" sz="3200" dirty="0" smtClean="0"/>
              <a:t>контакты и </a:t>
            </a:r>
            <a:r>
              <a:rPr lang="ru-RU" sz="3200" dirty="0" err="1" smtClean="0"/>
              <a:t>цитоскелет</a:t>
            </a:r>
            <a:r>
              <a:rPr lang="ru-RU" sz="3200" dirty="0" smtClean="0"/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Ферменты (метаболизм и передача сигнала)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/>
              <a:t>Рецепторы </a:t>
            </a:r>
            <a:endParaRPr kumimoji="0" lang="ru-RU" sz="32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Цитоскелет</a:t>
            </a:r>
            <a:r>
              <a:rPr lang="ru-RU" sz="3200" b="1" dirty="0" smtClean="0"/>
              <a:t> под плазмалеммой эритроцита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57" y="1458195"/>
            <a:ext cx="6722779" cy="4059037"/>
          </a:xfrm>
        </p:spPr>
      </p:pic>
    </p:spTree>
    <p:extLst>
      <p:ext uri="{BB962C8B-B14F-4D97-AF65-F5344CB8AC3E}">
        <p14:creationId xmlns:p14="http://schemas.microsoft.com/office/powerpoint/2010/main" val="517276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214290"/>
            <a:ext cx="3646960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Биологическая мембрана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000108"/>
            <a:ext cx="128592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Липиды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00430" y="928670"/>
            <a:ext cx="1465081" cy="4616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Углеводы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94259" y="928670"/>
            <a:ext cx="992451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Белки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72076" y="2214554"/>
            <a:ext cx="1542602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/>
              <a:t>Гликолипиды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72114" y="3538839"/>
            <a:ext cx="132818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Холестерол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4397" y="5345684"/>
            <a:ext cx="164743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Фосфолипиды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28926" y="2773916"/>
            <a:ext cx="1742657" cy="369332"/>
          </a:xfrm>
          <a:prstGeom prst="rect">
            <a:avLst/>
          </a:prstGeom>
          <a:gradFill flip="none" rotWithShape="0">
            <a:gsLst>
              <a:gs pos="100000">
                <a:schemeClr val="accent3">
                  <a:lumMod val="75000"/>
                </a:schemeClr>
              </a:gs>
              <a:gs pos="49000">
                <a:schemeClr val="accent2">
                  <a:lumMod val="75000"/>
                  <a:alpha val="85000"/>
                </a:schemeClr>
              </a:gs>
              <a:gs pos="57000">
                <a:schemeClr val="accent3">
                  <a:lumMod val="75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Протеогликаны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91282" y="3131106"/>
            <a:ext cx="1738040" cy="369332"/>
          </a:xfrm>
          <a:prstGeom prst="rect">
            <a:avLst/>
          </a:prstGeom>
          <a:gradFill>
            <a:gsLst>
              <a:gs pos="100000">
                <a:schemeClr val="accent3">
                  <a:lumMod val="75000"/>
                </a:schemeClr>
              </a:gs>
              <a:gs pos="49000">
                <a:schemeClr val="accent2">
                  <a:lumMod val="75000"/>
                  <a:alpha val="85000"/>
                </a:schemeClr>
              </a:gs>
              <a:gs pos="57000">
                <a:schemeClr val="accent3">
                  <a:lumMod val="75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/>
              <a:t>Гликопротеины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15140" y="3416858"/>
            <a:ext cx="195438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/>
              <a:t>Периферические 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73461" y="2488164"/>
            <a:ext cx="162749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/>
              <a:t>Интегральные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71868" y="4000504"/>
            <a:ext cx="208480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/>
              <a:t>Трансмембранные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243247" y="4211429"/>
            <a:ext cx="182934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/>
              <a:t>Прикрепленные</a:t>
            </a:r>
          </a:p>
          <a:p>
            <a:r>
              <a:rPr lang="ru-RU" b="1" dirty="0" smtClean="0"/>
              <a:t>к белкам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42355" y="4429132"/>
            <a:ext cx="241566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Мембрано-связанные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43181" y="5143512"/>
            <a:ext cx="182934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/>
              <a:t>Прикрепленные</a:t>
            </a:r>
          </a:p>
          <a:p>
            <a:r>
              <a:rPr lang="ru-RU" b="1" dirty="0" smtClean="0"/>
              <a:t>к липидам</a:t>
            </a:r>
            <a:endParaRPr lang="ru-RU" b="1" dirty="0"/>
          </a:p>
        </p:txBody>
      </p:sp>
      <p:cxnSp>
        <p:nvCxnSpPr>
          <p:cNvPr id="20" name="Прямая со стрелкой 19"/>
          <p:cNvCxnSpPr>
            <a:stCxn id="4" idx="2"/>
            <a:endCxn id="5" idx="0"/>
          </p:cNvCxnSpPr>
          <p:nvPr/>
        </p:nvCxnSpPr>
        <p:spPr>
          <a:xfrm rot="5400000">
            <a:off x="2714189" y="-823796"/>
            <a:ext cx="324153" cy="33236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2"/>
            <a:endCxn id="6" idx="0"/>
          </p:cNvCxnSpPr>
          <p:nvPr/>
        </p:nvCxnSpPr>
        <p:spPr>
          <a:xfrm rot="5400000">
            <a:off x="4259175" y="649752"/>
            <a:ext cx="252715" cy="3051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2"/>
            <a:endCxn id="7" idx="0"/>
          </p:cNvCxnSpPr>
          <p:nvPr/>
        </p:nvCxnSpPr>
        <p:spPr>
          <a:xfrm rot="16200000" flipH="1">
            <a:off x="5787931" y="-573885"/>
            <a:ext cx="252715" cy="27523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5" idx="2"/>
            <a:endCxn id="8" idx="0"/>
          </p:cNvCxnSpPr>
          <p:nvPr/>
        </p:nvCxnSpPr>
        <p:spPr>
          <a:xfrm rot="16200000" flipH="1">
            <a:off x="1452517" y="1223693"/>
            <a:ext cx="752781" cy="12289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5" idx="2"/>
            <a:endCxn id="9" idx="0"/>
          </p:cNvCxnSpPr>
          <p:nvPr/>
        </p:nvCxnSpPr>
        <p:spPr>
          <a:xfrm rot="16200000" flipH="1">
            <a:off x="486788" y="2189421"/>
            <a:ext cx="2077066" cy="6217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5" idx="2"/>
            <a:endCxn id="10" idx="0"/>
          </p:cNvCxnSpPr>
          <p:nvPr/>
        </p:nvCxnSpPr>
        <p:spPr>
          <a:xfrm rot="5400000">
            <a:off x="-925075" y="3206171"/>
            <a:ext cx="3883911" cy="395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6" idx="2"/>
            <a:endCxn id="12" idx="0"/>
          </p:cNvCxnSpPr>
          <p:nvPr/>
        </p:nvCxnSpPr>
        <p:spPr>
          <a:xfrm rot="16200000" flipH="1">
            <a:off x="3776251" y="1847054"/>
            <a:ext cx="1740771" cy="8273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6" idx="2"/>
            <a:endCxn id="11" idx="0"/>
          </p:cNvCxnSpPr>
          <p:nvPr/>
        </p:nvCxnSpPr>
        <p:spPr>
          <a:xfrm rot="5400000">
            <a:off x="3324823" y="1865767"/>
            <a:ext cx="1383581" cy="4327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6" idx="2"/>
            <a:endCxn id="8" idx="0"/>
          </p:cNvCxnSpPr>
          <p:nvPr/>
        </p:nvCxnSpPr>
        <p:spPr>
          <a:xfrm rot="5400000">
            <a:off x="2926065" y="907647"/>
            <a:ext cx="824219" cy="17895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7" idx="2"/>
            <a:endCxn id="11" idx="0"/>
          </p:cNvCxnSpPr>
          <p:nvPr/>
        </p:nvCxnSpPr>
        <p:spPr>
          <a:xfrm rot="5400000">
            <a:off x="4853580" y="337010"/>
            <a:ext cx="1383581" cy="3490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7" idx="2"/>
            <a:endCxn id="12" idx="0"/>
          </p:cNvCxnSpPr>
          <p:nvPr/>
        </p:nvCxnSpPr>
        <p:spPr>
          <a:xfrm rot="5400000">
            <a:off x="5305009" y="1145629"/>
            <a:ext cx="1740771" cy="22301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7" idx="2"/>
            <a:endCxn id="14" idx="0"/>
          </p:cNvCxnSpPr>
          <p:nvPr/>
        </p:nvCxnSpPr>
        <p:spPr>
          <a:xfrm rot="5400000">
            <a:off x="6439934" y="1637612"/>
            <a:ext cx="1097829" cy="603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7" idx="2"/>
            <a:endCxn id="13" idx="0"/>
          </p:cNvCxnSpPr>
          <p:nvPr/>
        </p:nvCxnSpPr>
        <p:spPr>
          <a:xfrm rot="16200000" flipH="1">
            <a:off x="6478147" y="2202673"/>
            <a:ext cx="2026523" cy="4018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14" idx="2"/>
            <a:endCxn id="15" idx="0"/>
          </p:cNvCxnSpPr>
          <p:nvPr/>
        </p:nvCxnSpPr>
        <p:spPr>
          <a:xfrm rot="5400000">
            <a:off x="5079236" y="2392530"/>
            <a:ext cx="1143008" cy="20729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14" idx="2"/>
            <a:endCxn id="17" idx="0"/>
          </p:cNvCxnSpPr>
          <p:nvPr/>
        </p:nvCxnSpPr>
        <p:spPr>
          <a:xfrm rot="5400000">
            <a:off x="5382880" y="3124802"/>
            <a:ext cx="1571636" cy="1037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13" idx="2"/>
            <a:endCxn id="16" idx="0"/>
          </p:cNvCxnSpPr>
          <p:nvPr/>
        </p:nvCxnSpPr>
        <p:spPr>
          <a:xfrm rot="16200000" flipH="1">
            <a:off x="7712507" y="3766014"/>
            <a:ext cx="425239" cy="4655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13" idx="2"/>
            <a:endCxn id="18" idx="0"/>
          </p:cNvCxnSpPr>
          <p:nvPr/>
        </p:nvCxnSpPr>
        <p:spPr>
          <a:xfrm rot="5400000">
            <a:off x="6996432" y="4447613"/>
            <a:ext cx="1357322" cy="344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18" idx="1"/>
            <a:endCxn id="10" idx="3"/>
          </p:cNvCxnSpPr>
          <p:nvPr/>
        </p:nvCxnSpPr>
        <p:spPr>
          <a:xfrm rot="10800000" flipV="1">
            <a:off x="1643043" y="5466678"/>
            <a:ext cx="5100139" cy="636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1500174"/>
            <a:ext cx="65008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/>
              <a:t>Когда Эрла </a:t>
            </a:r>
            <a:r>
              <a:rPr lang="ru-RU" sz="2800" dirty="0" err="1" smtClean="0"/>
              <a:t>Сазерлэнда</a:t>
            </a:r>
            <a:r>
              <a:rPr lang="ru-RU" sz="2800" dirty="0" smtClean="0"/>
              <a:t>, первого Нобелевского лауреата в области механизмов клеточной сигнализации, спросили, что больше</a:t>
            </a:r>
          </a:p>
          <a:p>
            <a:pPr algn="r"/>
            <a:r>
              <a:rPr lang="ru-RU" sz="2800" dirty="0" smtClean="0"/>
              <a:t>всего помешало его открытию механизмов передачи сигнала через</a:t>
            </a:r>
          </a:p>
          <a:p>
            <a:pPr algn="r"/>
            <a:r>
              <a:rPr lang="ru-RU" sz="2800" dirty="0" smtClean="0"/>
              <a:t>клеточную мембрану, он ответил:</a:t>
            </a:r>
          </a:p>
          <a:p>
            <a:pPr algn="r"/>
            <a:r>
              <a:rPr lang="ru-RU" sz="2800" dirty="0" smtClean="0"/>
              <a:t>– Незнание того, как она устроена.</a:t>
            </a: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3214710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Эволюция представлений о биологических мембранах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14422"/>
            <a:ext cx="7786742" cy="4525963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К. </a:t>
            </a:r>
            <a:r>
              <a:rPr lang="ru-RU" sz="4400" dirty="0" err="1" smtClean="0"/>
              <a:t>Негели</a:t>
            </a:r>
            <a:r>
              <a:rPr lang="ru-RU" sz="4400" dirty="0" smtClean="0"/>
              <a:t> 1855</a:t>
            </a:r>
          </a:p>
          <a:p>
            <a:r>
              <a:rPr lang="ru-RU" sz="4400" dirty="0" err="1" smtClean="0"/>
              <a:t>Гортер</a:t>
            </a:r>
            <a:r>
              <a:rPr lang="ru-RU" sz="4400" dirty="0" smtClean="0"/>
              <a:t>, </a:t>
            </a:r>
            <a:r>
              <a:rPr lang="ru-RU" sz="4400" dirty="0" err="1"/>
              <a:t>Г</a:t>
            </a:r>
            <a:r>
              <a:rPr lang="ru-RU" sz="4400" dirty="0" err="1" smtClean="0"/>
              <a:t>рендел</a:t>
            </a:r>
            <a:r>
              <a:rPr lang="ru-RU" sz="4400" dirty="0" smtClean="0"/>
              <a:t> 1925</a:t>
            </a:r>
          </a:p>
          <a:p>
            <a:r>
              <a:rPr lang="ru-RU" sz="4400" dirty="0" err="1" smtClean="0"/>
              <a:t>Даниелли-Дэвсон</a:t>
            </a:r>
            <a:r>
              <a:rPr lang="ru-RU" sz="4400" dirty="0" smtClean="0"/>
              <a:t> 1935 – модель  «сэндвича»</a:t>
            </a:r>
          </a:p>
          <a:p>
            <a:r>
              <a:rPr lang="ru-RU" sz="4400" dirty="0" err="1" smtClean="0"/>
              <a:t>Сингер-Никольсон</a:t>
            </a:r>
            <a:r>
              <a:rPr lang="ru-RU" sz="4400" dirty="0" smtClean="0"/>
              <a:t> – жидкостно-мозаичная модель</a:t>
            </a:r>
            <a:endParaRPr lang="ru-RU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Жидкостно-мозаичная модель строения мембраны</a:t>
            </a:r>
            <a:endParaRPr lang="ru-RU" dirty="0"/>
          </a:p>
        </p:txBody>
      </p:sp>
      <p:pic>
        <p:nvPicPr>
          <p:cNvPr id="4" name="Содержимое 3" descr="липидный бислой без подписей.jpg"/>
          <p:cNvPicPr>
            <a:picLocks noGrp="1" noChangeAspect="1"/>
          </p:cNvPicPr>
          <p:nvPr>
            <p:ph idx="1"/>
          </p:nvPr>
        </p:nvPicPr>
        <p:blipFill>
          <a:blip r:embed="rId2"/>
          <a:srcRect b="7986"/>
          <a:stretch>
            <a:fillRect/>
          </a:stretch>
        </p:blipFill>
        <p:spPr>
          <a:xfrm>
            <a:off x="642910" y="1285860"/>
            <a:ext cx="7525377" cy="5072098"/>
          </a:xfrm>
        </p:spPr>
      </p:pic>
      <p:sp>
        <p:nvSpPr>
          <p:cNvPr id="5" name="TextBox 4"/>
          <p:cNvSpPr txBox="1"/>
          <p:nvPr/>
        </p:nvSpPr>
        <p:spPr>
          <a:xfrm>
            <a:off x="1142976" y="5429264"/>
            <a:ext cx="110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Цитозоль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57554" y="5572140"/>
            <a:ext cx="223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Интегральный белок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32415" y="1785926"/>
            <a:ext cx="2511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Периферический белок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58148" y="3786190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Липидный </a:t>
            </a:r>
          </a:p>
          <a:p>
            <a:r>
              <a:rPr lang="ru-RU" dirty="0" err="1" smtClean="0"/>
              <a:t>бислой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Современное развитие жидкостно-мозаичной модели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Новые функции </a:t>
            </a:r>
            <a:r>
              <a:rPr lang="ru-RU" dirty="0" err="1" smtClean="0"/>
              <a:t>цитоскелета</a:t>
            </a:r>
            <a:endParaRPr lang="ru-RU" dirty="0" smtClean="0"/>
          </a:p>
          <a:p>
            <a:r>
              <a:rPr lang="ru-RU" dirty="0" smtClean="0"/>
              <a:t>Диффузия мембранных белков в липидном </a:t>
            </a:r>
            <a:r>
              <a:rPr lang="ru-RU" dirty="0" err="1" smtClean="0"/>
              <a:t>бислое</a:t>
            </a:r>
            <a:endParaRPr lang="ru-RU" dirty="0" smtClean="0"/>
          </a:p>
          <a:p>
            <a:r>
              <a:rPr lang="ru-RU" dirty="0" smtClean="0"/>
              <a:t>Липидные домены (</a:t>
            </a:r>
            <a:r>
              <a:rPr lang="ru-RU" dirty="0" err="1" smtClean="0"/>
              <a:t>рафты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Амфифильные</a:t>
            </a:r>
            <a:r>
              <a:rPr lang="ru-RU" dirty="0" smtClean="0"/>
              <a:t> белки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Функции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5715040"/>
          </a:xfrm>
        </p:spPr>
        <p:txBody>
          <a:bodyPr>
            <a:noAutofit/>
          </a:bodyPr>
          <a:lstStyle/>
          <a:p>
            <a:r>
              <a:rPr lang="ru-RU" dirty="0" smtClean="0"/>
              <a:t>Отделение внутренней среды от внешней и организация внутриклеточных </a:t>
            </a:r>
            <a:r>
              <a:rPr lang="ru-RU" dirty="0" err="1" smtClean="0"/>
              <a:t>компартментов</a:t>
            </a:r>
            <a:endParaRPr lang="ru-RU" dirty="0" smtClean="0"/>
          </a:p>
          <a:p>
            <a:r>
              <a:rPr lang="ru-RU" dirty="0" smtClean="0"/>
              <a:t>Регуляция метаболических сигналов</a:t>
            </a:r>
          </a:p>
          <a:p>
            <a:r>
              <a:rPr lang="ru-RU" dirty="0" smtClean="0"/>
              <a:t>Аккумуляция и трансформация энергии</a:t>
            </a:r>
          </a:p>
          <a:p>
            <a:r>
              <a:rPr lang="ru-RU" dirty="0" smtClean="0"/>
              <a:t>Обеспечение функционирования мембранных ферментных комплексов</a:t>
            </a:r>
          </a:p>
          <a:p>
            <a:r>
              <a:rPr lang="ru-RU" dirty="0" smtClean="0"/>
              <a:t>Межклеточные взаимодействия</a:t>
            </a:r>
          </a:p>
          <a:p>
            <a:r>
              <a:rPr lang="ru-RU" dirty="0" smtClean="0"/>
              <a:t>Транспорт веществ</a:t>
            </a:r>
          </a:p>
          <a:p>
            <a:r>
              <a:rPr lang="ru-RU" dirty="0" smtClean="0"/>
              <a:t>Другие специальные функции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мембраны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400" b="1" dirty="0" smtClean="0"/>
              <a:t>Липиды 20-80 % (</a:t>
            </a:r>
            <a:r>
              <a:rPr lang="ru-RU" sz="4400" b="1" dirty="0" err="1" smtClean="0"/>
              <a:t>фосфолипиды</a:t>
            </a:r>
            <a:r>
              <a:rPr lang="ru-RU" sz="4400" b="1" dirty="0" smtClean="0"/>
              <a:t>, гликолипиды, стероиды)</a:t>
            </a:r>
          </a:p>
          <a:p>
            <a:pPr>
              <a:buNone/>
            </a:pPr>
            <a:r>
              <a:rPr lang="ru-RU" sz="4400" b="1" dirty="0" smtClean="0"/>
              <a:t>2. Углеводы</a:t>
            </a:r>
          </a:p>
          <a:p>
            <a:pPr>
              <a:buNone/>
            </a:pPr>
            <a:r>
              <a:rPr lang="ru-RU" sz="4400" b="1" dirty="0" smtClean="0"/>
              <a:t>3. Белки 40-60 %</a:t>
            </a:r>
          </a:p>
          <a:p>
            <a:pPr>
              <a:buNone/>
            </a:pPr>
            <a:endParaRPr lang="ru-RU" sz="4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 l="36084" t="41211" r="3125" b="18750"/>
          <a:stretch>
            <a:fillRect/>
          </a:stretch>
        </p:blipFill>
        <p:spPr bwMode="auto">
          <a:xfrm>
            <a:off x="0" y="1357298"/>
            <a:ext cx="795396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43768" y="1785926"/>
            <a:ext cx="1990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гликолипиды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43768" y="3143248"/>
            <a:ext cx="2123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фосфолипиды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429520" y="4357694"/>
            <a:ext cx="1686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холестерол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6596" y="357166"/>
            <a:ext cx="8547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Основные группы мембранных липидов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643470" y="928670"/>
            <a:ext cx="4286248" cy="56436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928670"/>
            <a:ext cx="4357750" cy="564360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Фосфолипиды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14512"/>
            <a:ext cx="420697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94" y="1143008"/>
            <a:ext cx="3285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Глицерофосфолипиды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45909" y="6131526"/>
            <a:ext cx="204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Фосфатидилхолин</a:t>
            </a:r>
            <a:endParaRPr lang="ru-RU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714512"/>
            <a:ext cx="2562223" cy="437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072198" y="6060088"/>
            <a:ext cx="17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Сфингомиелин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29222" y="1143008"/>
            <a:ext cx="3175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Сфингофосфолипиды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312</Words>
  <Application>Microsoft Office PowerPoint</Application>
  <PresentationFormat>Экран (4:3)</PresentationFormat>
  <Paragraphs>107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Структура и функции биологических мембран</vt:lpstr>
      <vt:lpstr>Презентация PowerPoint</vt:lpstr>
      <vt:lpstr>Эволюция представлений о биологических мембранах</vt:lpstr>
      <vt:lpstr>Жидкостно-мозаичная модель строения мембраны</vt:lpstr>
      <vt:lpstr>Современное развитие жидкостно-мозаичной модели </vt:lpstr>
      <vt:lpstr>Функции</vt:lpstr>
      <vt:lpstr>Состав мембраны</vt:lpstr>
      <vt:lpstr>Презентация PowerPoint</vt:lpstr>
      <vt:lpstr>Фосфолипиды</vt:lpstr>
      <vt:lpstr>Холестерол</vt:lpstr>
      <vt:lpstr>Презентация PowerPoint</vt:lpstr>
      <vt:lpstr>Факторы влияющие на подвижность мембран:</vt:lpstr>
      <vt:lpstr>Презентация PowerPoint</vt:lpstr>
      <vt:lpstr>Углеводы</vt:lpstr>
      <vt:lpstr>Функции гликокаликса</vt:lpstr>
      <vt:lpstr>Презентация PowerPoint</vt:lpstr>
      <vt:lpstr>Типы мембранных белков </vt:lpstr>
      <vt:lpstr>Цитоскелет под плазмалеммой эритроцита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и функции биологических мембран</dc:title>
  <dc:creator>Home</dc:creator>
  <cp:lastModifiedBy>123</cp:lastModifiedBy>
  <cp:revision>80</cp:revision>
  <dcterms:created xsi:type="dcterms:W3CDTF">2013-12-16T05:03:49Z</dcterms:created>
  <dcterms:modified xsi:type="dcterms:W3CDTF">2013-12-17T00:51:31Z</dcterms:modified>
</cp:coreProperties>
</file>